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entury Gothic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jO1Dhfc9Xkahp/RXMGgMx+gJuW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enturyGothic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italic.fntdata"/><Relationship Id="rId14" Type="http://schemas.openxmlformats.org/officeDocument/2006/relationships/font" Target="fonts/CenturyGothic-bold.fntdata"/><Relationship Id="rId17" Type="http://customschemas.google.com/relationships/presentationmetadata" Target="metadata"/><Relationship Id="rId16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diabetes.org/diabetes-basics/type-1/?loc=db-slabnav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diabetes.org/diabetes-basics/type-1/?loc=db-slabnav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ADA:  </a:t>
            </a:r>
            <a:r>
              <a:rPr b="0" i="0" lang="en-US" sz="120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40,000 people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receive a type 1 diagnosis each year in the United States.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ADA; 237 Bilion diret cost 2017 in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€27.4/week for T1DM </a:t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ADA:  </a:t>
            </a:r>
            <a:r>
              <a:rPr b="0" i="0" lang="en-US" sz="120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40,000 people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receive a type 1 diagnosis each year in the United States.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ADA; 237 Bilion diret cost 2017 in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2.4 billion euros cost for hospital for complications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Close story. Problem teenager. They don’t commit to monitoring.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Mayer-Davis EJ, Nichols M, Liese AD, Bell RA, Dabelea DM, Johansen JM, Pihoker C, Rodriguez BL, Thomas J, Williams D. Dietary intake among youth with diabetes: the SEARCH for Diabetes in Youth Study. J Am Diet Assoc. 2006;106:689–697.</a:t>
            </a:r>
            <a:endParaRPr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  <a:p>
            <a:pPr indent="0" lvl="0" marL="0" rtl="0" algn="l">
              <a:lnSpc>
                <a:spcPct val="13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7f0cb873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af7f0cb873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f7f0cb87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af7f0cb87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f7f0cb873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af7f0cb873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f7f0cb873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af7f0cb873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f7f0cb873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af7f0cb873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idx="10" type="dt"/>
          </p:nvPr>
        </p:nvSpPr>
        <p:spPr>
          <a:xfrm>
            <a:off x="-112295" y="5646487"/>
            <a:ext cx="6737684" cy="151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911225" y="1484313"/>
            <a:ext cx="8294688" cy="273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5799">
          <p15:clr>
            <a:srgbClr val="FBAE40"/>
          </p15:clr>
        </p15:guide>
        <p15:guide id="3" pos="574">
          <p15:clr>
            <a:srgbClr val="FBAE40"/>
          </p15:clr>
        </p15:guide>
        <p15:guide id="4" orient="horz" pos="935">
          <p15:clr>
            <a:srgbClr val="FBAE40"/>
          </p15:clr>
        </p15:guide>
        <p15:guide id="5" orient="horz" pos="4020">
          <p15:clr>
            <a:srgbClr val="FBAE40"/>
          </p15:clr>
        </p15:guide>
        <p15:guide id="6" orient="horz" pos="3748">
          <p15:clr>
            <a:srgbClr val="FBAE40"/>
          </p15:clr>
        </p15:guide>
        <p15:guide id="7" pos="71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ciencedirect.com/topics/medicine-and-dentistry/hypoglycemia" TargetMode="External"/><Relationship Id="rId4" Type="http://schemas.openxmlformats.org/officeDocument/2006/relationships/hyperlink" Target="https://www.sciencedirect.com/topics/medicine-and-dentistry/ketoacidosis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image" Target="../media/image10.jpg"/><Relationship Id="rId13" Type="http://schemas.openxmlformats.org/officeDocument/2006/relationships/image" Target="../media/image1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20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7" Type="http://schemas.openxmlformats.org/officeDocument/2006/relationships/image" Target="../media/image22.png"/><Relationship Id="rId16" Type="http://schemas.openxmlformats.org/officeDocument/2006/relationships/image" Target="../media/image14.png"/><Relationship Id="rId5" Type="http://schemas.openxmlformats.org/officeDocument/2006/relationships/image" Target="../media/image25.jpg"/><Relationship Id="rId6" Type="http://schemas.openxmlformats.org/officeDocument/2006/relationships/image" Target="../media/image3.jpg"/><Relationship Id="rId7" Type="http://schemas.openxmlformats.org/officeDocument/2006/relationships/image" Target="../media/image9.jpg"/><Relationship Id="rId8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5.png"/><Relationship Id="rId13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1.gif"/><Relationship Id="rId9" Type="http://schemas.openxmlformats.org/officeDocument/2006/relationships/image" Target="../media/image4.png"/><Relationship Id="rId15" Type="http://schemas.openxmlformats.org/officeDocument/2006/relationships/image" Target="../media/image18.png"/><Relationship Id="rId14" Type="http://schemas.openxmlformats.org/officeDocument/2006/relationships/image" Target="../media/image16.png"/><Relationship Id="rId17" Type="http://schemas.openxmlformats.org/officeDocument/2006/relationships/image" Target="../media/image27.png"/><Relationship Id="rId16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18" Type="http://schemas.openxmlformats.org/officeDocument/2006/relationships/image" Target="../media/image23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873848" cy="5987749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77647"/>
              </a:srgbClr>
            </a:outerShdw>
          </a:effectLst>
        </p:spPr>
      </p:pic>
      <p:sp>
        <p:nvSpPr>
          <p:cNvPr id="96" name="Google Shape;96;p4"/>
          <p:cNvSpPr txBox="1"/>
          <p:nvPr/>
        </p:nvSpPr>
        <p:spPr>
          <a:xfrm>
            <a:off x="1668903" y="1868666"/>
            <a:ext cx="13114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 M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4380276" y="520594"/>
            <a:ext cx="16722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4.6 M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0" y="6078669"/>
            <a:ext cx="6965004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DIABETES T1 WORLDWIDE</a:t>
            </a:r>
            <a:endParaRPr b="1" sz="4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252740" y="1912815"/>
            <a:ext cx="474831" cy="434922"/>
          </a:xfrm>
          <a:prstGeom prst="ellipse">
            <a:avLst/>
          </a:prstGeom>
          <a:solidFill>
            <a:srgbClr val="FF006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5577463" y="934680"/>
            <a:ext cx="718921" cy="685509"/>
          </a:xfrm>
          <a:prstGeom prst="ellipse">
            <a:avLst/>
          </a:prstGeom>
          <a:solidFill>
            <a:srgbClr val="FF006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873848" cy="5987749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77647"/>
              </a:srgbClr>
            </a:outerShdw>
          </a:effectLst>
        </p:spPr>
      </p:pic>
      <p:sp>
        <p:nvSpPr>
          <p:cNvPr id="107" name="Google Shape;107;p5"/>
          <p:cNvSpPr txBox="1"/>
          <p:nvPr/>
        </p:nvSpPr>
        <p:spPr>
          <a:xfrm>
            <a:off x="1668903" y="1868666"/>
            <a:ext cx="13114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 M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4380276" y="520594"/>
            <a:ext cx="16722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4.6 M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0" y="6078669"/>
            <a:ext cx="6965004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DIABETES T1 WORLDWIDE</a:t>
            </a:r>
            <a:endParaRPr b="1" sz="4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1252740" y="1912815"/>
            <a:ext cx="474831" cy="434922"/>
          </a:xfrm>
          <a:prstGeom prst="ellipse">
            <a:avLst/>
          </a:prstGeom>
          <a:solidFill>
            <a:srgbClr val="FF006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577463" y="934680"/>
            <a:ext cx="718921" cy="685509"/>
          </a:xfrm>
          <a:prstGeom prst="ellipse">
            <a:avLst/>
          </a:prstGeom>
          <a:solidFill>
            <a:srgbClr val="FF006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5"/>
          <p:cNvGrpSpPr/>
          <p:nvPr/>
        </p:nvGrpSpPr>
        <p:grpSpPr>
          <a:xfrm>
            <a:off x="3700050" y="1309302"/>
            <a:ext cx="8289909" cy="4989334"/>
            <a:chOff x="3700050" y="1309302"/>
            <a:chExt cx="8289909" cy="4989334"/>
          </a:xfrm>
        </p:grpSpPr>
        <p:pic>
          <p:nvPicPr>
            <p:cNvPr id="113" name="Google Shape;113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00050" y="1309302"/>
              <a:ext cx="3032732" cy="4989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5"/>
            <p:cNvSpPr txBox="1"/>
            <p:nvPr/>
          </p:nvSpPr>
          <p:spPr>
            <a:xfrm>
              <a:off x="6266469" y="2083497"/>
              <a:ext cx="5723490" cy="2646878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ctr" dir="5400000" dist="50800">
                <a:srgbClr val="FFD966"/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00">
                  <a:solidFill>
                    <a:srgbClr val="BF9000"/>
                  </a:solidFill>
                  <a:latin typeface="Arial"/>
                  <a:ea typeface="Arial"/>
                  <a:cs typeface="Arial"/>
                  <a:sym typeface="Arial"/>
                </a:rPr>
                <a:t>5.8 B</a:t>
              </a:r>
              <a:endParaRPr sz="166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21" name="Google Shape;121;p6"/>
          <p:cNvSpPr txBox="1"/>
          <p:nvPr>
            <p:ph idx="1" type="body"/>
          </p:nvPr>
        </p:nvSpPr>
        <p:spPr>
          <a:xfrm>
            <a:off x="838200" y="1739888"/>
            <a:ext cx="10515600" cy="3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Carbohydrate counting is a proven effective method to improve diabetic diet management</a:t>
            </a:r>
            <a:r>
              <a:rPr baseline="30000" lang="en-US"/>
              <a:t>1</a:t>
            </a:r>
            <a:br>
              <a:rPr baseline="30000" lang="en-US"/>
            </a:b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Monitoring activities are problematic for teenagers</a:t>
            </a:r>
            <a:r>
              <a:rPr baseline="30000" lang="en-US"/>
              <a:t>2</a:t>
            </a:r>
            <a:endParaRPr baseline="30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aseline="3000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Complications of ‘bad’ diet diabetic in teens include</a:t>
            </a:r>
            <a:r>
              <a:rPr baseline="30000" lang="en-US"/>
              <a:t>3</a:t>
            </a:r>
            <a:endParaRPr/>
          </a:p>
          <a:p>
            <a:pPr indent="-3429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$ 2.4 B EU total cost of complications due to hospitalization and home visits. </a:t>
            </a:r>
            <a:endParaRPr/>
          </a:p>
          <a:p>
            <a:pPr indent="-3048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hyperglycemia</a:t>
            </a:r>
            <a:endParaRPr sz="1800"/>
          </a:p>
          <a:p>
            <a:pPr indent="-3048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rgbClr val="00739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hypoglycemi</a:t>
            </a:r>
            <a:r>
              <a:rPr lang="en-US" sz="1800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rgbClr val="505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>
                <a:solidFill>
                  <a:srgbClr val="007398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ketoacidosis</a:t>
            </a:r>
            <a:endParaRPr b="1" sz="1800"/>
          </a:p>
          <a:p>
            <a:pPr indent="-1905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  <a:p>
            <a:pPr indent="-1905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800"/>
          </a:p>
          <a:p>
            <a:pPr indent="-1905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 txBox="1"/>
          <p:nvPr>
            <p:ph idx="10" type="dt"/>
          </p:nvPr>
        </p:nvSpPr>
        <p:spPr>
          <a:xfrm>
            <a:off x="-112295" y="5646487"/>
            <a:ext cx="7535528" cy="15159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0" i="0" lang="en-US" sz="5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RELEVANCE</a:t>
            </a:r>
            <a:endParaRPr/>
          </a:p>
        </p:txBody>
      </p:sp>
      <p:sp>
        <p:nvSpPr>
          <p:cNvPr id="123" name="Google Shape;123;p6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it important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f7f0cb873_0_94"/>
          <p:cNvSpPr/>
          <p:nvPr/>
        </p:nvSpPr>
        <p:spPr>
          <a:xfrm>
            <a:off x="1406842" y="776478"/>
            <a:ext cx="1799700" cy="366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B5D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af7f0cb873_0_94"/>
          <p:cNvSpPr/>
          <p:nvPr/>
        </p:nvSpPr>
        <p:spPr>
          <a:xfrm>
            <a:off x="1471612" y="4679188"/>
            <a:ext cx="9313500" cy="1261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B5D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f7f0cb873_0_94"/>
          <p:cNvSpPr/>
          <p:nvPr/>
        </p:nvSpPr>
        <p:spPr>
          <a:xfrm>
            <a:off x="3282632" y="768223"/>
            <a:ext cx="1799700" cy="366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B5D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af7f0cb873_0_94"/>
          <p:cNvSpPr/>
          <p:nvPr/>
        </p:nvSpPr>
        <p:spPr>
          <a:xfrm>
            <a:off x="5185727" y="770763"/>
            <a:ext cx="1799700" cy="366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B5D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af7f0cb873_0_94"/>
          <p:cNvSpPr/>
          <p:nvPr/>
        </p:nvSpPr>
        <p:spPr>
          <a:xfrm>
            <a:off x="7045642" y="721233"/>
            <a:ext cx="1799700" cy="366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B5D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af7f0cb873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1977" y="2233168"/>
            <a:ext cx="518161" cy="32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af7f0cb873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4277" y="3945128"/>
            <a:ext cx="599441" cy="37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af7f0cb873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6657" y="3839083"/>
            <a:ext cx="553085" cy="41465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af7f0cb873_0_94"/>
          <p:cNvSpPr/>
          <p:nvPr/>
        </p:nvSpPr>
        <p:spPr>
          <a:xfrm>
            <a:off x="8920797" y="710438"/>
            <a:ext cx="1799700" cy="3667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B5D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af7f0cb873_0_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42447" y="5157146"/>
            <a:ext cx="626745" cy="6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af7f0cb873_0_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89782" y="3647313"/>
            <a:ext cx="916305" cy="62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af7f0cb873_0_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32947" y="2127123"/>
            <a:ext cx="435609" cy="43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af7f0cb873_0_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60177" y="3828288"/>
            <a:ext cx="1006475" cy="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af7f0cb873_0_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90402" y="5388746"/>
            <a:ext cx="520699" cy="5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af7f0cb873_0_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233092" y="3859720"/>
            <a:ext cx="455930" cy="37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af7f0cb873_0_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0334" y="6250427"/>
            <a:ext cx="891068" cy="39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af7f0cb873_0_94"/>
          <p:cNvPicPr preferRelativeResize="0"/>
          <p:nvPr/>
        </p:nvPicPr>
        <p:blipFill rotWithShape="1">
          <a:blip r:embed="rId13">
            <a:alphaModFix/>
          </a:blip>
          <a:srcRect b="0" l="0" r="53774" t="0"/>
          <a:stretch/>
        </p:blipFill>
        <p:spPr>
          <a:xfrm>
            <a:off x="9497189" y="6179488"/>
            <a:ext cx="930902" cy="6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af7f0cb873_0_9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69192" y="6009582"/>
            <a:ext cx="560541" cy="7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f7f0cb873_0_9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207517" y="6250427"/>
            <a:ext cx="1152565" cy="39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f7f0cb873_0_9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61402" y="6088939"/>
            <a:ext cx="953130" cy="71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af7f0cb873_0_94"/>
          <p:cNvSpPr/>
          <p:nvPr/>
        </p:nvSpPr>
        <p:spPr>
          <a:xfrm>
            <a:off x="1380611" y="183377"/>
            <a:ext cx="27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Model Canvas</a:t>
            </a:r>
            <a:endParaRPr/>
          </a:p>
        </p:txBody>
      </p:sp>
      <p:sp>
        <p:nvSpPr>
          <p:cNvPr id="149" name="Google Shape;149;gaf7f0cb873_0_94"/>
          <p:cNvSpPr/>
          <p:nvPr/>
        </p:nvSpPr>
        <p:spPr>
          <a:xfrm>
            <a:off x="1775883" y="848354"/>
            <a:ext cx="1061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PARTNER</a:t>
            </a:r>
            <a:endParaRPr/>
          </a:p>
        </p:txBody>
      </p:sp>
      <p:sp>
        <p:nvSpPr>
          <p:cNvPr id="150" name="Google Shape;150;gaf7f0cb873_0_94"/>
          <p:cNvSpPr/>
          <p:nvPr/>
        </p:nvSpPr>
        <p:spPr>
          <a:xfrm>
            <a:off x="8948727" y="814935"/>
            <a:ext cx="1681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SEGMENTS</a:t>
            </a:r>
            <a:endParaRPr/>
          </a:p>
        </p:txBody>
      </p:sp>
      <p:sp>
        <p:nvSpPr>
          <p:cNvPr id="151" name="Google Shape;151;gaf7f0cb873_0_94"/>
          <p:cNvSpPr/>
          <p:nvPr/>
        </p:nvSpPr>
        <p:spPr>
          <a:xfrm>
            <a:off x="7017711" y="848354"/>
            <a:ext cx="1903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RELATIONSHIP</a:t>
            </a:r>
            <a:endParaRPr/>
          </a:p>
        </p:txBody>
      </p:sp>
      <p:sp>
        <p:nvSpPr>
          <p:cNvPr id="152" name="Google Shape;152;gaf7f0cb873_0_94"/>
          <p:cNvSpPr/>
          <p:nvPr/>
        </p:nvSpPr>
        <p:spPr>
          <a:xfrm>
            <a:off x="7511243" y="2726170"/>
            <a:ext cx="92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CHANNELS</a:t>
            </a:r>
            <a:endParaRPr/>
          </a:p>
        </p:txBody>
      </p:sp>
      <p:sp>
        <p:nvSpPr>
          <p:cNvPr id="153" name="Google Shape;153;gaf7f0cb873_0_94"/>
          <p:cNvSpPr/>
          <p:nvPr/>
        </p:nvSpPr>
        <p:spPr>
          <a:xfrm>
            <a:off x="3559604" y="2744621"/>
            <a:ext cx="125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RESOURCES</a:t>
            </a:r>
            <a:endParaRPr/>
          </a:p>
        </p:txBody>
      </p:sp>
      <p:sp>
        <p:nvSpPr>
          <p:cNvPr id="154" name="Google Shape;154;gaf7f0cb873_0_94"/>
          <p:cNvSpPr/>
          <p:nvPr/>
        </p:nvSpPr>
        <p:spPr>
          <a:xfrm>
            <a:off x="3609994" y="853699"/>
            <a:ext cx="1144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ACTIVITIES</a:t>
            </a:r>
            <a:endParaRPr/>
          </a:p>
        </p:txBody>
      </p:sp>
      <p:sp>
        <p:nvSpPr>
          <p:cNvPr id="155" name="Google Shape;155;gaf7f0cb873_0_94"/>
          <p:cNvSpPr/>
          <p:nvPr/>
        </p:nvSpPr>
        <p:spPr>
          <a:xfrm>
            <a:off x="5255914" y="874923"/>
            <a:ext cx="1678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VALUE PROPOSITIIONS</a:t>
            </a:r>
            <a:endParaRPr/>
          </a:p>
        </p:txBody>
      </p:sp>
      <p:sp>
        <p:nvSpPr>
          <p:cNvPr id="156" name="Google Shape;156;gaf7f0cb873_0_94"/>
          <p:cNvSpPr/>
          <p:nvPr/>
        </p:nvSpPr>
        <p:spPr>
          <a:xfrm>
            <a:off x="6798548" y="4788951"/>
            <a:ext cx="1425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REVENUE STREAMS</a:t>
            </a:r>
            <a:endParaRPr/>
          </a:p>
        </p:txBody>
      </p:sp>
      <p:sp>
        <p:nvSpPr>
          <p:cNvPr id="157" name="Google Shape;157;gaf7f0cb873_0_94"/>
          <p:cNvSpPr/>
          <p:nvPr/>
        </p:nvSpPr>
        <p:spPr>
          <a:xfrm>
            <a:off x="1827528" y="4788951"/>
            <a:ext cx="1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 STRUCTURE</a:t>
            </a:r>
            <a:endParaRPr/>
          </a:p>
        </p:txBody>
      </p:sp>
      <p:sp>
        <p:nvSpPr>
          <p:cNvPr id="158" name="Google Shape;158;gaf7f0cb873_0_94"/>
          <p:cNvSpPr txBox="1"/>
          <p:nvPr/>
        </p:nvSpPr>
        <p:spPr>
          <a:xfrm>
            <a:off x="8689022" y="1109964"/>
            <a:ext cx="2581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Arial"/>
              <a:buChar char="•"/>
            </a:pPr>
            <a:r>
              <a:rPr lang="en-US" sz="9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Europe market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Arial"/>
              <a:buChar char="•"/>
            </a:pPr>
            <a:r>
              <a:rPr lang="en-US" sz="9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Diabetes type 1 patients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Arial"/>
              <a:buChar char="•"/>
            </a:pPr>
            <a:r>
              <a:rPr lang="en-US" sz="9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Teenagers, over 15 years old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f7f0cb873_0_94"/>
          <p:cNvSpPr txBox="1"/>
          <p:nvPr/>
        </p:nvSpPr>
        <p:spPr>
          <a:xfrm>
            <a:off x="5158937" y="1097984"/>
            <a:ext cx="18648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Improving the experience of counting carbohydrates  through personal assistant;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Decrease time spent for counting;</a:t>
            </a:r>
            <a:endParaRPr/>
          </a:p>
          <a:p>
            <a:pPr indent="14287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"/>
              <a:buFont typeface="Arial"/>
              <a:buNone/>
            </a:pPr>
            <a:r>
              <a:t/>
            </a:r>
            <a:endParaRPr sz="900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Reduced effort for counting;</a:t>
            </a:r>
            <a:endParaRPr/>
          </a:p>
          <a:p>
            <a:pPr indent="14287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"/>
              <a:buFont typeface="Arial"/>
              <a:buNone/>
            </a:pPr>
            <a:r>
              <a:t/>
            </a:r>
            <a:endParaRPr sz="900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Accuracy and accessibility</a:t>
            </a:r>
            <a:endParaRPr sz="900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4287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"/>
              <a:buFont typeface="Arial"/>
              <a:buNone/>
            </a:pPr>
            <a:r>
              <a:t/>
            </a:r>
            <a:endParaRPr sz="900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Integration with CGM and insulin pump;</a:t>
            </a:r>
            <a:endParaRPr/>
          </a:p>
          <a:p>
            <a:pPr indent="14287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"/>
              <a:buFont typeface="Arial"/>
              <a:buNone/>
            </a:pPr>
            <a:r>
              <a:t/>
            </a:r>
            <a:endParaRPr sz="900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Prevention of future complications;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af7f0cb873_0_94"/>
          <p:cNvSpPr txBox="1"/>
          <p:nvPr/>
        </p:nvSpPr>
        <p:spPr>
          <a:xfrm>
            <a:off x="7109164" y="3006231"/>
            <a:ext cx="18033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GP (General Practitioner)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Platform; International Diabetes Patients Organisations;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af7f0cb873_0_94"/>
          <p:cNvSpPr txBox="1"/>
          <p:nvPr/>
        </p:nvSpPr>
        <p:spPr>
          <a:xfrm>
            <a:off x="6793057" y="1064639"/>
            <a:ext cx="211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Calibri"/>
              <a:buAutoNum type="romanLcPeriod"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Personal assistance (Chatbot);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Calibri"/>
              <a:buAutoNum type="romanLcPeriod"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platform – newsletter;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Calibri"/>
              <a:buAutoNum type="romanLcPeriod"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Community;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Calibri"/>
              <a:buAutoNum type="romanLcPeriod"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Symposium;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af7f0cb873_0_94"/>
          <p:cNvSpPr txBox="1"/>
          <p:nvPr/>
        </p:nvSpPr>
        <p:spPr>
          <a:xfrm>
            <a:off x="6978088" y="5056621"/>
            <a:ext cx="2178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Calibri"/>
              <a:buAutoNum type="romanLcPeriod"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selling;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Calibri"/>
              <a:buAutoNum type="romanLcPeriod"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software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48C6EE"/>
              </a:buClr>
              <a:buSzPts val="225"/>
              <a:buFont typeface="Calibri"/>
              <a:buAutoNum type="romanLcPeriod"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 subscription: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4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Premium subscription;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4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 subscription;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4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Customize subscription;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af7f0cb873_0_94"/>
          <p:cNvSpPr txBox="1"/>
          <p:nvPr/>
        </p:nvSpPr>
        <p:spPr>
          <a:xfrm>
            <a:off x="1685617" y="1136533"/>
            <a:ext cx="1803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Diabetes Patients Organisations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 producers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Development Company</a:t>
            </a:r>
            <a:endParaRPr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Hospitals</a:t>
            </a:r>
            <a:endParaRPr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Primary H-care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af7f0cb873_0_94"/>
          <p:cNvSpPr txBox="1"/>
          <p:nvPr/>
        </p:nvSpPr>
        <p:spPr>
          <a:xfrm>
            <a:off x="3274929" y="1114904"/>
            <a:ext cx="18033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Platform development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 engagement</a:t>
            </a:r>
            <a:endParaRPr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Champions</a:t>
            </a:r>
            <a:endParaRPr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Pilot </a:t>
            </a:r>
            <a:endParaRPr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af7f0cb873_0_94"/>
          <p:cNvSpPr txBox="1"/>
          <p:nvPr/>
        </p:nvSpPr>
        <p:spPr>
          <a:xfrm>
            <a:off x="3302434" y="2983946"/>
            <a:ext cx="18033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resources (Developers, Engineer, M.D.)</a:t>
            </a:r>
            <a:endParaRPr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Sensors, Database, Mobile application, CRM.</a:t>
            </a:r>
            <a:endParaRPr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af7f0cb873_0_94"/>
          <p:cNvSpPr txBox="1"/>
          <p:nvPr/>
        </p:nvSpPr>
        <p:spPr>
          <a:xfrm>
            <a:off x="1685617" y="4982420"/>
            <a:ext cx="180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Developing platform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activities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8C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resources costs</a:t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48C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af7f0cb873_0_94"/>
          <p:cNvPicPr preferRelativeResize="0"/>
          <p:nvPr/>
        </p:nvPicPr>
        <p:blipFill rotWithShape="1">
          <a:blip r:embed="rId17">
            <a:alphaModFix/>
          </a:blip>
          <a:srcRect b="0" l="0" r="51688" t="744"/>
          <a:stretch/>
        </p:blipFill>
        <p:spPr>
          <a:xfrm>
            <a:off x="11236827" y="6241165"/>
            <a:ext cx="849786" cy="40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af7f0cb873_0_0"/>
          <p:cNvPicPr preferRelativeResize="0"/>
          <p:nvPr/>
        </p:nvPicPr>
        <p:blipFill rotWithShape="1">
          <a:blip r:embed="rId3">
            <a:alphaModFix/>
          </a:blip>
          <a:srcRect b="76197" l="49461" r="27587" t="1139"/>
          <a:stretch/>
        </p:blipFill>
        <p:spPr>
          <a:xfrm>
            <a:off x="950923" y="1616774"/>
            <a:ext cx="895319" cy="884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gaf7f0cb873_0_0"/>
          <p:cNvCxnSpPr>
            <a:stCxn id="172" idx="2"/>
            <a:endCxn id="174" idx="1"/>
          </p:cNvCxnSpPr>
          <p:nvPr/>
        </p:nvCxnSpPr>
        <p:spPr>
          <a:xfrm rot="-5400000">
            <a:off x="1618033" y="1826271"/>
            <a:ext cx="455100" cy="894000"/>
          </a:xfrm>
          <a:prstGeom prst="bentConnector4">
            <a:avLst>
              <a:gd fmla="val -50231" name="adj1"/>
              <a:gd fmla="val 75037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75" name="Google Shape;175;gaf7f0cb873_0_0"/>
          <p:cNvGrpSpPr/>
          <p:nvPr/>
        </p:nvGrpSpPr>
        <p:grpSpPr>
          <a:xfrm>
            <a:off x="2850286" y="5880612"/>
            <a:ext cx="487200" cy="597900"/>
            <a:chOff x="3804089" y="2939901"/>
            <a:chExt cx="487200" cy="597900"/>
          </a:xfrm>
        </p:grpSpPr>
        <p:sp>
          <p:nvSpPr>
            <p:cNvPr id="176" name="Google Shape;176;gaf7f0cb873_0_0"/>
            <p:cNvSpPr/>
            <p:nvPr/>
          </p:nvSpPr>
          <p:spPr>
            <a:xfrm>
              <a:off x="3804089" y="2939901"/>
              <a:ext cx="487200" cy="597900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12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gaf7f0cb873_0_0"/>
            <p:cNvSpPr/>
            <p:nvPr/>
          </p:nvSpPr>
          <p:spPr>
            <a:xfrm>
              <a:off x="3857683" y="3071371"/>
              <a:ext cx="396600" cy="45600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af7f0cb873_0_0"/>
            <p:cNvSpPr/>
            <p:nvPr/>
          </p:nvSpPr>
          <p:spPr>
            <a:xfrm>
              <a:off x="3857683" y="3223771"/>
              <a:ext cx="396600" cy="45600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af7f0cb873_0_0"/>
            <p:cNvSpPr/>
            <p:nvPr/>
          </p:nvSpPr>
          <p:spPr>
            <a:xfrm>
              <a:off x="3857683" y="3376171"/>
              <a:ext cx="396600" cy="45600"/>
            </a:xfrm>
            <a:prstGeom prst="snip1Rect">
              <a:avLst>
                <a:gd fmla="val 16667" name="adj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gaf7f0cb873_0_0"/>
          <p:cNvGrpSpPr/>
          <p:nvPr/>
        </p:nvGrpSpPr>
        <p:grpSpPr>
          <a:xfrm>
            <a:off x="6817370" y="2113219"/>
            <a:ext cx="1025047" cy="1743550"/>
            <a:chOff x="6780486" y="260372"/>
            <a:chExt cx="1025047" cy="1743550"/>
          </a:xfrm>
        </p:grpSpPr>
        <p:grpSp>
          <p:nvGrpSpPr>
            <p:cNvPr id="181" name="Google Shape;181;gaf7f0cb873_0_0"/>
            <p:cNvGrpSpPr/>
            <p:nvPr/>
          </p:nvGrpSpPr>
          <p:grpSpPr>
            <a:xfrm rot="4693019">
              <a:off x="7122401" y="1544119"/>
              <a:ext cx="441939" cy="404399"/>
              <a:chOff x="5515703" y="939438"/>
              <a:chExt cx="441952" cy="404410"/>
            </a:xfrm>
          </p:grpSpPr>
          <p:grpSp>
            <p:nvGrpSpPr>
              <p:cNvPr id="182" name="Google Shape;182;gaf7f0cb873_0_0"/>
              <p:cNvGrpSpPr/>
              <p:nvPr/>
            </p:nvGrpSpPr>
            <p:grpSpPr>
              <a:xfrm>
                <a:off x="5752970" y="959906"/>
                <a:ext cx="178065" cy="167756"/>
                <a:chOff x="5308848" y="3356992"/>
                <a:chExt cx="199200" cy="220500"/>
              </a:xfrm>
            </p:grpSpPr>
            <p:sp>
              <p:nvSpPr>
                <p:cNvPr id="183" name="Google Shape;183;gaf7f0cb873_0_0"/>
                <p:cNvSpPr/>
                <p:nvPr/>
              </p:nvSpPr>
              <p:spPr>
                <a:xfrm>
                  <a:off x="5349044" y="3451498"/>
                  <a:ext cx="72000" cy="59700"/>
                </a:xfrm>
                <a:prstGeom prst="arc">
                  <a:avLst>
                    <a:gd fmla="val 16200000" name="adj1"/>
                    <a:gd fmla="val 0" name="adj2"/>
                  </a:avLst>
                </a:prstGeom>
                <a:noFill/>
                <a:ln cap="flat" cmpd="sng" w="1270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gaf7f0cb873_0_0"/>
                <p:cNvSpPr/>
                <p:nvPr/>
              </p:nvSpPr>
              <p:spPr>
                <a:xfrm>
                  <a:off x="5308848" y="3405202"/>
                  <a:ext cx="152400" cy="152400"/>
                </a:xfrm>
                <a:prstGeom prst="arc">
                  <a:avLst>
                    <a:gd fmla="val 16200000" name="adj1"/>
                    <a:gd fmla="val 0" name="adj2"/>
                  </a:avLst>
                </a:prstGeom>
                <a:noFill/>
                <a:ln cap="flat" cmpd="sng" w="1270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gaf7f0cb873_0_0"/>
                <p:cNvSpPr/>
                <p:nvPr/>
              </p:nvSpPr>
              <p:spPr>
                <a:xfrm>
                  <a:off x="5308848" y="3356992"/>
                  <a:ext cx="199200" cy="220500"/>
                </a:xfrm>
                <a:prstGeom prst="arc">
                  <a:avLst>
                    <a:gd fmla="val 15318448" name="adj1"/>
                    <a:gd fmla="val 602946" name="adj2"/>
                  </a:avLst>
                </a:prstGeom>
                <a:noFill/>
                <a:ln cap="flat" cmpd="sng" w="1270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6" name="Google Shape;186;gaf7f0cb873_0_0"/>
              <p:cNvGrpSpPr/>
              <p:nvPr/>
            </p:nvGrpSpPr>
            <p:grpSpPr>
              <a:xfrm rot="1465046">
                <a:off x="5752890" y="1146782"/>
                <a:ext cx="178054" cy="167766"/>
                <a:chOff x="5308848" y="3356992"/>
                <a:chExt cx="199200" cy="220500"/>
              </a:xfrm>
            </p:grpSpPr>
            <p:sp>
              <p:nvSpPr>
                <p:cNvPr id="187" name="Google Shape;187;gaf7f0cb873_0_0"/>
                <p:cNvSpPr/>
                <p:nvPr/>
              </p:nvSpPr>
              <p:spPr>
                <a:xfrm>
                  <a:off x="5349044" y="3451498"/>
                  <a:ext cx="72000" cy="59700"/>
                </a:xfrm>
                <a:prstGeom prst="arc">
                  <a:avLst>
                    <a:gd fmla="val 16200000" name="adj1"/>
                    <a:gd fmla="val 0" name="adj2"/>
                  </a:avLst>
                </a:prstGeom>
                <a:noFill/>
                <a:ln cap="flat" cmpd="sng" w="1270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188;gaf7f0cb873_0_0"/>
                <p:cNvSpPr/>
                <p:nvPr/>
              </p:nvSpPr>
              <p:spPr>
                <a:xfrm>
                  <a:off x="5308848" y="3405202"/>
                  <a:ext cx="152400" cy="152400"/>
                </a:xfrm>
                <a:prstGeom prst="arc">
                  <a:avLst>
                    <a:gd fmla="val 16200000" name="adj1"/>
                    <a:gd fmla="val 0" name="adj2"/>
                  </a:avLst>
                </a:prstGeom>
                <a:noFill/>
                <a:ln cap="flat" cmpd="sng" w="1270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gaf7f0cb873_0_0"/>
                <p:cNvSpPr/>
                <p:nvPr/>
              </p:nvSpPr>
              <p:spPr>
                <a:xfrm>
                  <a:off x="5308848" y="3356992"/>
                  <a:ext cx="199200" cy="220500"/>
                </a:xfrm>
                <a:prstGeom prst="arc">
                  <a:avLst>
                    <a:gd fmla="val 15318448" name="adj1"/>
                    <a:gd fmla="val 602946" name="adj2"/>
                  </a:avLst>
                </a:prstGeom>
                <a:noFill/>
                <a:ln cap="flat" cmpd="sng" w="1270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" name="Google Shape;190;gaf7f0cb873_0_0"/>
              <p:cNvGrpSpPr/>
              <p:nvPr/>
            </p:nvGrpSpPr>
            <p:grpSpPr>
              <a:xfrm>
                <a:off x="5515703" y="939438"/>
                <a:ext cx="178065" cy="167756"/>
                <a:chOff x="5308848" y="3356992"/>
                <a:chExt cx="199200" cy="220500"/>
              </a:xfrm>
            </p:grpSpPr>
            <p:sp>
              <p:nvSpPr>
                <p:cNvPr id="191" name="Google Shape;191;gaf7f0cb873_0_0"/>
                <p:cNvSpPr/>
                <p:nvPr/>
              </p:nvSpPr>
              <p:spPr>
                <a:xfrm>
                  <a:off x="5349044" y="3451498"/>
                  <a:ext cx="72000" cy="59700"/>
                </a:xfrm>
                <a:prstGeom prst="arc">
                  <a:avLst>
                    <a:gd fmla="val 16200000" name="adj1"/>
                    <a:gd fmla="val 0" name="adj2"/>
                  </a:avLst>
                </a:prstGeom>
                <a:noFill/>
                <a:ln cap="flat" cmpd="sng" w="1270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192;gaf7f0cb873_0_0"/>
                <p:cNvSpPr/>
                <p:nvPr/>
              </p:nvSpPr>
              <p:spPr>
                <a:xfrm>
                  <a:off x="5308848" y="3405202"/>
                  <a:ext cx="152400" cy="152400"/>
                </a:xfrm>
                <a:prstGeom prst="arc">
                  <a:avLst>
                    <a:gd fmla="val 16200000" name="adj1"/>
                    <a:gd fmla="val 0" name="adj2"/>
                  </a:avLst>
                </a:prstGeom>
                <a:noFill/>
                <a:ln cap="flat" cmpd="sng" w="1270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gaf7f0cb873_0_0"/>
                <p:cNvSpPr/>
                <p:nvPr/>
              </p:nvSpPr>
              <p:spPr>
                <a:xfrm>
                  <a:off x="5308848" y="3356992"/>
                  <a:ext cx="199200" cy="220500"/>
                </a:xfrm>
                <a:prstGeom prst="arc">
                  <a:avLst>
                    <a:gd fmla="val 15318448" name="adj1"/>
                    <a:gd fmla="val 602946" name="adj2"/>
                  </a:avLst>
                </a:prstGeom>
                <a:noFill/>
                <a:ln cap="flat" cmpd="sng" w="1270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94" name="Google Shape;194;gaf7f0cb873_0_0"/>
            <p:cNvSpPr/>
            <p:nvPr/>
          </p:nvSpPr>
          <p:spPr>
            <a:xfrm rot="4960944">
              <a:off x="7169234" y="1597251"/>
              <a:ext cx="110702" cy="110702"/>
            </a:xfrm>
            <a:prstGeom prst="ellipse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12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5" name="Google Shape;195;gaf7f0cb873_0_0"/>
            <p:cNvCxnSpPr>
              <a:stCxn id="196" idx="3"/>
              <a:endCxn id="194" idx="2"/>
            </p:cNvCxnSpPr>
            <p:nvPr/>
          </p:nvCxnSpPr>
          <p:spPr>
            <a:xfrm>
              <a:off x="7213177" y="1117764"/>
              <a:ext cx="4500" cy="4800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6" name="Google Shape;196;gaf7f0cb873_0_0"/>
            <p:cNvSpPr/>
            <p:nvPr/>
          </p:nvSpPr>
          <p:spPr>
            <a:xfrm>
              <a:off x="6987277" y="495564"/>
              <a:ext cx="602400" cy="622200"/>
            </a:xfrm>
            <a:prstGeom prst="cube">
              <a:avLst>
                <a:gd fmla="val 25000" name="adj"/>
              </a:avLst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12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gaf7f0cb873_0_0"/>
            <p:cNvGrpSpPr/>
            <p:nvPr/>
          </p:nvGrpSpPr>
          <p:grpSpPr>
            <a:xfrm>
              <a:off x="7472172" y="260372"/>
              <a:ext cx="333361" cy="381090"/>
              <a:chOff x="5308848" y="3356992"/>
              <a:chExt cx="199200" cy="220500"/>
            </a:xfrm>
          </p:grpSpPr>
          <p:sp>
            <p:nvSpPr>
              <p:cNvPr id="198" name="Google Shape;198;gaf7f0cb873_0_0"/>
              <p:cNvSpPr/>
              <p:nvPr/>
            </p:nvSpPr>
            <p:spPr>
              <a:xfrm>
                <a:off x="5349044" y="3451498"/>
                <a:ext cx="72000" cy="59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gaf7f0cb873_0_0"/>
              <p:cNvSpPr/>
              <p:nvPr/>
            </p:nvSpPr>
            <p:spPr>
              <a:xfrm>
                <a:off x="5308848" y="3405202"/>
                <a:ext cx="152400" cy="152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gaf7f0cb873_0_0"/>
              <p:cNvSpPr/>
              <p:nvPr/>
            </p:nvSpPr>
            <p:spPr>
              <a:xfrm>
                <a:off x="5308848" y="3356992"/>
                <a:ext cx="199200" cy="220500"/>
              </a:xfrm>
              <a:prstGeom prst="arc">
                <a:avLst>
                  <a:gd fmla="val 15318448" name="adj1"/>
                  <a:gd fmla="val 602946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gaf7f0cb873_0_0"/>
            <p:cNvGrpSpPr/>
            <p:nvPr/>
          </p:nvGrpSpPr>
          <p:grpSpPr>
            <a:xfrm rot="5400000">
              <a:off x="7351421" y="1005963"/>
              <a:ext cx="344277" cy="369007"/>
              <a:chOff x="5308848" y="3356992"/>
              <a:chExt cx="199200" cy="220500"/>
            </a:xfrm>
          </p:grpSpPr>
          <p:sp>
            <p:nvSpPr>
              <p:cNvPr id="202" name="Google Shape;202;gaf7f0cb873_0_0"/>
              <p:cNvSpPr/>
              <p:nvPr/>
            </p:nvSpPr>
            <p:spPr>
              <a:xfrm>
                <a:off x="5349044" y="3451498"/>
                <a:ext cx="72000" cy="59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gaf7f0cb873_0_0"/>
              <p:cNvSpPr/>
              <p:nvPr/>
            </p:nvSpPr>
            <p:spPr>
              <a:xfrm>
                <a:off x="5308848" y="3405202"/>
                <a:ext cx="152400" cy="152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gaf7f0cb873_0_0"/>
              <p:cNvSpPr/>
              <p:nvPr/>
            </p:nvSpPr>
            <p:spPr>
              <a:xfrm>
                <a:off x="5308848" y="3356992"/>
                <a:ext cx="199200" cy="220500"/>
              </a:xfrm>
              <a:prstGeom prst="arc">
                <a:avLst>
                  <a:gd fmla="val 15318448" name="adj1"/>
                  <a:gd fmla="val 602946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gaf7f0cb873_0_0"/>
            <p:cNvGrpSpPr/>
            <p:nvPr/>
          </p:nvGrpSpPr>
          <p:grpSpPr>
            <a:xfrm rot="-5400000">
              <a:off x="6889471" y="270156"/>
              <a:ext cx="344277" cy="369007"/>
              <a:chOff x="5308848" y="3356992"/>
              <a:chExt cx="199200" cy="220500"/>
            </a:xfrm>
          </p:grpSpPr>
          <p:sp>
            <p:nvSpPr>
              <p:cNvPr id="206" name="Google Shape;206;gaf7f0cb873_0_0"/>
              <p:cNvSpPr/>
              <p:nvPr/>
            </p:nvSpPr>
            <p:spPr>
              <a:xfrm>
                <a:off x="5349044" y="3451498"/>
                <a:ext cx="72000" cy="59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gaf7f0cb873_0_0"/>
              <p:cNvSpPr/>
              <p:nvPr/>
            </p:nvSpPr>
            <p:spPr>
              <a:xfrm>
                <a:off x="5308848" y="3405202"/>
                <a:ext cx="152400" cy="152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gaf7f0cb873_0_0"/>
              <p:cNvSpPr/>
              <p:nvPr/>
            </p:nvSpPr>
            <p:spPr>
              <a:xfrm>
                <a:off x="5308848" y="3356992"/>
                <a:ext cx="199200" cy="220500"/>
              </a:xfrm>
              <a:prstGeom prst="arc">
                <a:avLst>
                  <a:gd fmla="val 15318448" name="adj1"/>
                  <a:gd fmla="val 602946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9" name="Google Shape;209;gaf7f0cb873_0_0"/>
            <p:cNvGrpSpPr/>
            <p:nvPr/>
          </p:nvGrpSpPr>
          <p:grpSpPr>
            <a:xfrm rot="10800000">
              <a:off x="6780486" y="971921"/>
              <a:ext cx="333361" cy="381090"/>
              <a:chOff x="5308848" y="3356992"/>
              <a:chExt cx="199200" cy="220500"/>
            </a:xfrm>
          </p:grpSpPr>
          <p:sp>
            <p:nvSpPr>
              <p:cNvPr id="210" name="Google Shape;210;gaf7f0cb873_0_0"/>
              <p:cNvSpPr/>
              <p:nvPr/>
            </p:nvSpPr>
            <p:spPr>
              <a:xfrm>
                <a:off x="5349044" y="3451498"/>
                <a:ext cx="72000" cy="597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gaf7f0cb873_0_0"/>
              <p:cNvSpPr/>
              <p:nvPr/>
            </p:nvSpPr>
            <p:spPr>
              <a:xfrm>
                <a:off x="5308848" y="3405202"/>
                <a:ext cx="152400" cy="152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gaf7f0cb873_0_0"/>
              <p:cNvSpPr/>
              <p:nvPr/>
            </p:nvSpPr>
            <p:spPr>
              <a:xfrm>
                <a:off x="5308848" y="3356992"/>
                <a:ext cx="199200" cy="220500"/>
              </a:xfrm>
              <a:prstGeom prst="arc">
                <a:avLst>
                  <a:gd fmla="val 15318448" name="adj1"/>
                  <a:gd fmla="val 602946" name="adj2"/>
                </a:avLst>
              </a:prstGeom>
              <a:noFill/>
              <a:ln cap="flat" cmpd="sng" w="127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gaf7f0cb873_0_0"/>
            <p:cNvGrpSpPr/>
            <p:nvPr/>
          </p:nvGrpSpPr>
          <p:grpSpPr>
            <a:xfrm>
              <a:off x="7001341" y="676965"/>
              <a:ext cx="403650" cy="335204"/>
              <a:chOff x="3466803" y="3392083"/>
              <a:chExt cx="241201" cy="193950"/>
            </a:xfrm>
          </p:grpSpPr>
          <p:sp>
            <p:nvSpPr>
              <p:cNvPr id="214" name="Google Shape;214;gaf7f0cb873_0_0"/>
              <p:cNvSpPr/>
              <p:nvPr/>
            </p:nvSpPr>
            <p:spPr>
              <a:xfrm>
                <a:off x="3466803" y="3392083"/>
                <a:ext cx="241200" cy="55800"/>
              </a:xfrm>
              <a:prstGeom prst="snip1Rect">
                <a:avLst>
                  <a:gd fmla="val 16667" name="adj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12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gaf7f0cb873_0_0"/>
              <p:cNvSpPr/>
              <p:nvPr/>
            </p:nvSpPr>
            <p:spPr>
              <a:xfrm>
                <a:off x="3466804" y="3461158"/>
                <a:ext cx="241200" cy="55800"/>
              </a:xfrm>
              <a:prstGeom prst="snip1Rect">
                <a:avLst>
                  <a:gd fmla="val 16667" name="adj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12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gaf7f0cb873_0_0"/>
              <p:cNvSpPr/>
              <p:nvPr/>
            </p:nvSpPr>
            <p:spPr>
              <a:xfrm>
                <a:off x="3466803" y="3530233"/>
                <a:ext cx="241200" cy="55800"/>
              </a:xfrm>
              <a:prstGeom prst="snip1Rect">
                <a:avLst>
                  <a:gd fmla="val 16667" name="adj"/>
                </a:avLst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12" scaled="0"/>
              </a:gradFill>
              <a:ln cap="flat" cmpd="sng" w="9525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7" name="Google Shape;217;gaf7f0cb873_0_0"/>
            <p:cNvSpPr txBox="1"/>
            <p:nvPr/>
          </p:nvSpPr>
          <p:spPr>
            <a:xfrm>
              <a:off x="6922595" y="637843"/>
              <a:ext cx="7185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" u="none" cap="none" strike="noStrike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Block 5432</a:t>
              </a:r>
              <a:endParaRPr/>
            </a:p>
          </p:txBody>
        </p:sp>
      </p:grpSp>
      <p:sp>
        <p:nvSpPr>
          <p:cNvPr id="218" name="Google Shape;218;gaf7f0cb873_0_0"/>
          <p:cNvSpPr/>
          <p:nvPr/>
        </p:nvSpPr>
        <p:spPr>
          <a:xfrm>
            <a:off x="10080039" y="1045620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af7f0cb873_0_0"/>
          <p:cNvSpPr/>
          <p:nvPr/>
        </p:nvSpPr>
        <p:spPr>
          <a:xfrm>
            <a:off x="10702005" y="2297342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af7f0cb873_0_0"/>
          <p:cNvSpPr/>
          <p:nvPr/>
        </p:nvSpPr>
        <p:spPr>
          <a:xfrm>
            <a:off x="10702005" y="1482686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af7f0cb873_0_0"/>
          <p:cNvSpPr/>
          <p:nvPr/>
        </p:nvSpPr>
        <p:spPr>
          <a:xfrm>
            <a:off x="10190922" y="1872307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af7f0cb873_0_0"/>
          <p:cNvSpPr/>
          <p:nvPr/>
        </p:nvSpPr>
        <p:spPr>
          <a:xfrm>
            <a:off x="11201880" y="1872307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gaf7f0cb873_0_0"/>
          <p:cNvCxnSpPr>
            <a:stCxn id="219" idx="0"/>
            <a:endCxn id="218" idx="3"/>
          </p:cNvCxnSpPr>
          <p:nvPr/>
        </p:nvCxnSpPr>
        <p:spPr>
          <a:xfrm flipH="1" rot="5400000">
            <a:off x="9986917" y="1443692"/>
            <a:ext cx="1029900" cy="6774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gaf7f0cb873_0_0"/>
          <p:cNvCxnSpPr>
            <a:stCxn id="218" idx="4"/>
            <a:endCxn id="222" idx="2"/>
          </p:cNvCxnSpPr>
          <p:nvPr/>
        </p:nvCxnSpPr>
        <p:spPr>
          <a:xfrm>
            <a:off x="10246314" y="1184183"/>
            <a:ext cx="955500" cy="8268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gaf7f0cb873_0_0"/>
          <p:cNvCxnSpPr>
            <a:stCxn id="218" idx="2"/>
            <a:endCxn id="221" idx="4"/>
          </p:cNvCxnSpPr>
          <p:nvPr/>
        </p:nvCxnSpPr>
        <p:spPr>
          <a:xfrm>
            <a:off x="10080039" y="1184183"/>
            <a:ext cx="277200" cy="826800"/>
          </a:xfrm>
          <a:prstGeom prst="curvedConnector5">
            <a:avLst>
              <a:gd fmla="val -82467" name="adj1"/>
              <a:gd fmla="val 46640" name="adj2"/>
              <a:gd fmla="val 182469" name="adj3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gaf7f0cb873_0_0"/>
          <p:cNvCxnSpPr>
            <a:stCxn id="220" idx="3"/>
            <a:endCxn id="218" idx="0"/>
          </p:cNvCxnSpPr>
          <p:nvPr/>
        </p:nvCxnSpPr>
        <p:spPr>
          <a:xfrm flipH="1" rot="5400000">
            <a:off x="10172542" y="1091786"/>
            <a:ext cx="658800" cy="566400"/>
          </a:xfrm>
          <a:prstGeom prst="curvedConnector5">
            <a:avLst>
              <a:gd fmla="val -34700" name="adj1"/>
              <a:gd fmla="val 50011" name="adj2"/>
              <a:gd fmla="val 134704" name="adj3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gaf7f0cb873_0_0"/>
          <p:cNvSpPr/>
          <p:nvPr/>
        </p:nvSpPr>
        <p:spPr>
          <a:xfrm>
            <a:off x="10637535" y="4605525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af7f0cb873_0_0"/>
          <p:cNvSpPr/>
          <p:nvPr/>
        </p:nvSpPr>
        <p:spPr>
          <a:xfrm>
            <a:off x="9631933" y="4383760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af7f0cb873_0_0"/>
          <p:cNvSpPr/>
          <p:nvPr/>
        </p:nvSpPr>
        <p:spPr>
          <a:xfrm>
            <a:off x="9631933" y="3569104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af7f0cb873_0_0"/>
          <p:cNvSpPr/>
          <p:nvPr/>
        </p:nvSpPr>
        <p:spPr>
          <a:xfrm>
            <a:off x="9120850" y="3958725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af7f0cb873_0_0"/>
          <p:cNvSpPr/>
          <p:nvPr/>
        </p:nvSpPr>
        <p:spPr>
          <a:xfrm>
            <a:off x="10131808" y="3958725"/>
            <a:ext cx="221700" cy="221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af7f0cb873_0_0"/>
          <p:cNvCxnSpPr>
            <a:stCxn id="228" idx="0"/>
            <a:endCxn id="227" idx="3"/>
          </p:cNvCxnSpPr>
          <p:nvPr/>
        </p:nvCxnSpPr>
        <p:spPr>
          <a:xfrm flipH="1" rot="-5400000">
            <a:off x="10023845" y="4130410"/>
            <a:ext cx="443400" cy="950100"/>
          </a:xfrm>
          <a:prstGeom prst="curvedConnector5">
            <a:avLst>
              <a:gd fmla="val -51556" name="adj1"/>
              <a:gd fmla="val 50003" name="adj2"/>
              <a:gd fmla="val 151586" name="adj3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" name="Google Shape;233;gaf7f0cb873_0_0"/>
          <p:cNvCxnSpPr>
            <a:stCxn id="227" idx="4"/>
            <a:endCxn id="231" idx="2"/>
          </p:cNvCxnSpPr>
          <p:nvPr/>
        </p:nvCxnSpPr>
        <p:spPr>
          <a:xfrm rot="10800000">
            <a:off x="10131810" y="4097288"/>
            <a:ext cx="672000" cy="646800"/>
          </a:xfrm>
          <a:prstGeom prst="curvedConnector5">
            <a:avLst>
              <a:gd fmla="val -34018" name="adj1"/>
              <a:gd fmla="val 54286" name="adj2"/>
              <a:gd fmla="val 134025" name="adj3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4" name="Google Shape;234;gaf7f0cb873_0_0"/>
          <p:cNvCxnSpPr>
            <a:stCxn id="227" idx="2"/>
            <a:endCxn id="230" idx="4"/>
          </p:cNvCxnSpPr>
          <p:nvPr/>
        </p:nvCxnSpPr>
        <p:spPr>
          <a:xfrm rot="10800000">
            <a:off x="9287235" y="4097288"/>
            <a:ext cx="1350300" cy="6468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5" name="Google Shape;235;gaf7f0cb873_0_0"/>
          <p:cNvCxnSpPr>
            <a:stCxn id="229" idx="3"/>
            <a:endCxn id="227" idx="0"/>
          </p:cNvCxnSpPr>
          <p:nvPr/>
        </p:nvCxnSpPr>
        <p:spPr>
          <a:xfrm flipH="1" rot="-5400000">
            <a:off x="9838220" y="3667654"/>
            <a:ext cx="814800" cy="10611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4" name="Google Shape;174;gaf7f0cb87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2599" y="1590860"/>
            <a:ext cx="405536" cy="90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af7f0cb87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199" y="3341572"/>
            <a:ext cx="1270000" cy="1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gaf7f0cb873_0_0"/>
          <p:cNvCxnSpPr>
            <a:stCxn id="238" idx="3"/>
            <a:endCxn id="172" idx="0"/>
          </p:cNvCxnSpPr>
          <p:nvPr/>
        </p:nvCxnSpPr>
        <p:spPr>
          <a:xfrm flipH="1">
            <a:off x="1398525" y="632141"/>
            <a:ext cx="894300" cy="984600"/>
          </a:xfrm>
          <a:prstGeom prst="bentConnector4">
            <a:avLst>
              <a:gd fmla="val -26627" name="adj1"/>
              <a:gd fmla="val 67601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9" name="Google Shape;239;gaf7f0cb873_0_0"/>
          <p:cNvCxnSpPr>
            <a:stCxn id="238" idx="3"/>
            <a:endCxn id="217" idx="1"/>
          </p:cNvCxnSpPr>
          <p:nvPr/>
        </p:nvCxnSpPr>
        <p:spPr>
          <a:xfrm>
            <a:off x="2292825" y="632141"/>
            <a:ext cx="4666800" cy="1943100"/>
          </a:xfrm>
          <a:prstGeom prst="bentConnector3">
            <a:avLst>
              <a:gd fmla="val 49998" name="adj1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0" name="Google Shape;240;gaf7f0cb873_0_0"/>
          <p:cNvCxnSpPr>
            <a:stCxn id="221" idx="2"/>
            <a:endCxn id="217" idx="3"/>
          </p:cNvCxnSpPr>
          <p:nvPr/>
        </p:nvCxnSpPr>
        <p:spPr>
          <a:xfrm flipH="1">
            <a:off x="7678122" y="2010870"/>
            <a:ext cx="2512800" cy="564300"/>
          </a:xfrm>
          <a:prstGeom prst="bentConnector3">
            <a:avLst>
              <a:gd fmla="val 50002" name="adj1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" name="Google Shape;241;gaf7f0cb873_0_0"/>
          <p:cNvCxnSpPr>
            <a:stCxn id="229" idx="1"/>
            <a:endCxn id="242" idx="3"/>
          </p:cNvCxnSpPr>
          <p:nvPr/>
        </p:nvCxnSpPr>
        <p:spPr>
          <a:xfrm rot="5400000">
            <a:off x="8664170" y="3269629"/>
            <a:ext cx="696000" cy="1405800"/>
          </a:xfrm>
          <a:prstGeom prst="bentConnector4">
            <a:avLst>
              <a:gd fmla="val -32845" name="adj1"/>
              <a:gd fmla="val 52963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3" name="Google Shape;243;gaf7f0cb873_0_0"/>
          <p:cNvCxnSpPr>
            <a:stCxn id="244" idx="3"/>
            <a:endCxn id="176" idx="3"/>
          </p:cNvCxnSpPr>
          <p:nvPr/>
        </p:nvCxnSpPr>
        <p:spPr>
          <a:xfrm>
            <a:off x="1443516" y="5313417"/>
            <a:ext cx="1650300" cy="567300"/>
          </a:xfrm>
          <a:prstGeom prst="bentConnector2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5" name="Google Shape;245;gaf7f0cb873_0_0"/>
          <p:cNvPicPr preferRelativeResize="0"/>
          <p:nvPr/>
        </p:nvPicPr>
        <p:blipFill rotWithShape="1">
          <a:blip r:embed="rId6">
            <a:alphaModFix/>
          </a:blip>
          <a:srcRect b="20969" l="7878" r="32391" t="21549"/>
          <a:stretch/>
        </p:blipFill>
        <p:spPr>
          <a:xfrm>
            <a:off x="2587958" y="1520069"/>
            <a:ext cx="281070" cy="27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af7f0cb873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334" y="6250427"/>
            <a:ext cx="891068" cy="39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af7f0cb873_0_0"/>
          <p:cNvPicPr preferRelativeResize="0"/>
          <p:nvPr/>
        </p:nvPicPr>
        <p:blipFill rotWithShape="1">
          <a:blip r:embed="rId8">
            <a:alphaModFix/>
          </a:blip>
          <a:srcRect b="0" l="0" r="53774" t="0"/>
          <a:stretch/>
        </p:blipFill>
        <p:spPr>
          <a:xfrm>
            <a:off x="9497189" y="6179488"/>
            <a:ext cx="930902" cy="6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af7f0cb873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69192" y="6009582"/>
            <a:ext cx="560541" cy="7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af7f0cb873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07517" y="6250427"/>
            <a:ext cx="1152565" cy="39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af7f0cb873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61402" y="6088939"/>
            <a:ext cx="953130" cy="71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af7f0cb873_0_0"/>
          <p:cNvPicPr preferRelativeResize="0"/>
          <p:nvPr/>
        </p:nvPicPr>
        <p:blipFill rotWithShape="1">
          <a:blip r:embed="rId12">
            <a:alphaModFix/>
          </a:blip>
          <a:srcRect b="0" l="0" r="51688" t="744"/>
          <a:stretch/>
        </p:blipFill>
        <p:spPr>
          <a:xfrm>
            <a:off x="11236827" y="6241165"/>
            <a:ext cx="849786" cy="40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af7f0cb873_0_0"/>
          <p:cNvPicPr preferRelativeResize="0"/>
          <p:nvPr/>
        </p:nvPicPr>
        <p:blipFill rotWithShape="1">
          <a:blip r:embed="rId13">
            <a:alphaModFix/>
          </a:blip>
          <a:srcRect b="37204" l="75599" r="0" t="36085"/>
          <a:stretch/>
        </p:blipFill>
        <p:spPr>
          <a:xfrm>
            <a:off x="7841697" y="184328"/>
            <a:ext cx="1125708" cy="1232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gaf7f0cb873_0_0"/>
          <p:cNvCxnSpPr>
            <a:stCxn id="196" idx="0"/>
            <a:endCxn id="252" idx="1"/>
          </p:cNvCxnSpPr>
          <p:nvPr/>
        </p:nvCxnSpPr>
        <p:spPr>
          <a:xfrm rot="-5400000">
            <a:off x="6847161" y="1353911"/>
            <a:ext cx="1548000" cy="441000"/>
          </a:xfrm>
          <a:prstGeom prst="bentConnector2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4" name="Google Shape;244;gaf7f0cb873_0_0"/>
          <p:cNvPicPr preferRelativeResize="0"/>
          <p:nvPr/>
        </p:nvPicPr>
        <p:blipFill rotWithShape="1">
          <a:blip r:embed="rId3">
            <a:alphaModFix/>
          </a:blip>
          <a:srcRect b="28526" l="4675" r="72931" t="46107"/>
          <a:stretch/>
        </p:blipFill>
        <p:spPr>
          <a:xfrm>
            <a:off x="389417" y="4716407"/>
            <a:ext cx="1054099" cy="119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af7f0cb873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61392" y="285580"/>
            <a:ext cx="1231433" cy="69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af7f0cb873_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44854" y="2029356"/>
            <a:ext cx="527380" cy="5273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gaf7f0cb873_0_0"/>
          <p:cNvCxnSpPr>
            <a:stCxn id="174" idx="3"/>
            <a:endCxn id="254" idx="1"/>
          </p:cNvCxnSpPr>
          <p:nvPr/>
        </p:nvCxnSpPr>
        <p:spPr>
          <a:xfrm>
            <a:off x="2698135" y="2045839"/>
            <a:ext cx="346800" cy="247200"/>
          </a:xfrm>
          <a:prstGeom prst="bentConnector3">
            <a:avLst>
              <a:gd fmla="val 49988" name="adj1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2" name="Google Shape;242;gaf7f0cb873_0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61553" y="3796717"/>
            <a:ext cx="1047602" cy="1047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gaf7f0cb873_0_0"/>
          <p:cNvCxnSpPr>
            <a:stCxn id="257" idx="1"/>
            <a:endCxn id="258" idx="3"/>
          </p:cNvCxnSpPr>
          <p:nvPr/>
        </p:nvCxnSpPr>
        <p:spPr>
          <a:xfrm flipH="1">
            <a:off x="1326379" y="3517569"/>
            <a:ext cx="1502400" cy="282300"/>
          </a:xfrm>
          <a:prstGeom prst="bentConnector3">
            <a:avLst>
              <a:gd fmla="val 50004" name="adj1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9" name="Google Shape;259;gaf7f0cb873_0_0"/>
          <p:cNvPicPr preferRelativeResize="0"/>
          <p:nvPr/>
        </p:nvPicPr>
        <p:blipFill rotWithShape="1">
          <a:blip r:embed="rId3">
            <a:alphaModFix/>
          </a:blip>
          <a:srcRect b="76197" l="49461" r="27587" t="1139"/>
          <a:stretch/>
        </p:blipFill>
        <p:spPr>
          <a:xfrm>
            <a:off x="55608" y="308541"/>
            <a:ext cx="895319" cy="88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af7f0cb873_0_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1598" y="3520085"/>
            <a:ext cx="994661" cy="55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af7f0cb87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8779" y="2922854"/>
            <a:ext cx="530084" cy="118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af7f0cb873_0_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307904" y="1028371"/>
            <a:ext cx="1232586" cy="6933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gaf7f0cb873_0_0"/>
          <p:cNvCxnSpPr>
            <a:stCxn id="254" idx="0"/>
            <a:endCxn id="260" idx="2"/>
          </p:cNvCxnSpPr>
          <p:nvPr/>
        </p:nvCxnSpPr>
        <p:spPr>
          <a:xfrm rot="-5400000">
            <a:off x="3462444" y="1567656"/>
            <a:ext cx="307800" cy="615600"/>
          </a:xfrm>
          <a:prstGeom prst="bentConnector3">
            <a:avLst>
              <a:gd fmla="val 49976" name="adj1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2" name="Google Shape;262;gaf7f0cb873_0_0"/>
          <p:cNvCxnSpPr>
            <a:stCxn id="254" idx="3"/>
            <a:endCxn id="257" idx="3"/>
          </p:cNvCxnSpPr>
          <p:nvPr/>
        </p:nvCxnSpPr>
        <p:spPr>
          <a:xfrm flipH="1">
            <a:off x="3358934" y="2293047"/>
            <a:ext cx="213300" cy="1224600"/>
          </a:xfrm>
          <a:prstGeom prst="bentConnector3">
            <a:avLst>
              <a:gd fmla="val -111639" name="adj1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af7f0cb873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214" y="14514"/>
            <a:ext cx="1028957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af7f0cb873_0_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4506" y="1937037"/>
            <a:ext cx="2282858" cy="398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af7f0cb873_0_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1214" y="1364092"/>
            <a:ext cx="3866598" cy="549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af7f0cb873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214" y="0"/>
            <a:ext cx="1028957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af7f0cb873_0_218"/>
          <p:cNvPicPr preferRelativeResize="0"/>
          <p:nvPr/>
        </p:nvPicPr>
        <p:blipFill rotWithShape="1">
          <a:blip r:embed="rId3">
            <a:alphaModFix/>
          </a:blip>
          <a:srcRect b="0" l="27775" r="34481" t="0"/>
          <a:stretch/>
        </p:blipFill>
        <p:spPr>
          <a:xfrm>
            <a:off x="4289174" y="3037631"/>
            <a:ext cx="1783378" cy="314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af7f0cb873_0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6423" y="2508713"/>
            <a:ext cx="3061018" cy="434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af7f0cb873_0_218"/>
          <p:cNvPicPr preferRelativeResize="0"/>
          <p:nvPr/>
        </p:nvPicPr>
        <p:blipFill rotWithShape="1">
          <a:blip r:embed="rId5">
            <a:alphaModFix/>
          </a:blip>
          <a:srcRect b="0" l="0" r="7552" t="5642"/>
          <a:stretch/>
        </p:blipFill>
        <p:spPr>
          <a:xfrm>
            <a:off x="4465619" y="3310948"/>
            <a:ext cx="587100" cy="715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id="278" name="Google Shape;278;gaf7f0cb873_0_218"/>
          <p:cNvPicPr preferRelativeResize="0"/>
          <p:nvPr/>
        </p:nvPicPr>
        <p:blipFill rotWithShape="1">
          <a:blip r:embed="rId6">
            <a:alphaModFix/>
          </a:blip>
          <a:srcRect b="-6112" l="0" r="-6473" t="0"/>
          <a:stretch/>
        </p:blipFill>
        <p:spPr>
          <a:xfrm>
            <a:off x="5136509" y="3158378"/>
            <a:ext cx="1008900" cy="745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f7f0cb873_0_2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84" name="Google Shape;284;gaf7f0cb873_0_2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af7f0cb873_0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1941" y="721538"/>
            <a:ext cx="2928834" cy="54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af7f0cb873_0_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1661" y="114739"/>
            <a:ext cx="5049203" cy="6774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2018-11-06T14:29:12Z</dcterms:created>
  <dc:creator>Francesco Pillitteri</dc:creator>
</cp:coreProperties>
</file>